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14399895" cy="179997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87" userDrawn="1">
          <p15:clr>
            <a:srgbClr val="A4A3A4"/>
          </p15:clr>
        </p15:guide>
        <p15:guide id="2" pos="45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5787"/>
        <p:guide pos="457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94560" y="1143000"/>
            <a:ext cx="246888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416037" y="2400162"/>
            <a:ext cx="11574932" cy="6746912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945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416037" y="9345512"/>
            <a:ext cx="11574932" cy="386482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3780" spc="200"/>
            </a:lvl1pPr>
            <a:lvl2pPr marL="720090" indent="0" algn="ctr">
              <a:buNone/>
              <a:defRPr sz="3145"/>
            </a:lvl2pPr>
            <a:lvl3pPr marL="1440180" indent="0" algn="ctr">
              <a:buNone/>
              <a:defRPr sz="2835"/>
            </a:lvl3pPr>
            <a:lvl4pPr marL="2159635" indent="0" algn="ctr">
              <a:buNone/>
              <a:defRPr sz="2520"/>
            </a:lvl4pPr>
            <a:lvl5pPr marL="2879725" indent="0" algn="ctr">
              <a:buNone/>
              <a:defRPr sz="2520"/>
            </a:lvl5pPr>
            <a:lvl6pPr marL="3599815" indent="0" algn="ctr">
              <a:buNone/>
              <a:defRPr sz="2520"/>
            </a:lvl6pPr>
            <a:lvl7pPr marL="4320540" indent="0" algn="ctr">
              <a:buNone/>
              <a:defRPr sz="2520"/>
            </a:lvl7pPr>
            <a:lvl8pPr marL="5040630" indent="0" algn="ctr">
              <a:buNone/>
              <a:defRPr sz="2520"/>
            </a:lvl8pPr>
            <a:lvl9pPr marL="5760720" indent="0" algn="ctr">
              <a:buNone/>
              <a:defRPr sz="252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649" y="1596958"/>
            <a:ext cx="12956950" cy="18520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18649" y="3912075"/>
            <a:ext cx="12956950" cy="12492181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51557" y="10101469"/>
            <a:ext cx="9176600" cy="201273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692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351557" y="12114203"/>
            <a:ext cx="9176600" cy="2277319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83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200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4401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2159635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725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815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2054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4063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6072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649" y="1596958"/>
            <a:ext cx="12956950" cy="18520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718649" y="3940423"/>
            <a:ext cx="6114898" cy="1246383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7573459" y="3940423"/>
            <a:ext cx="6114898" cy="12463833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649" y="1596958"/>
            <a:ext cx="12956950" cy="18520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718649" y="3751434"/>
            <a:ext cx="6310507" cy="1001642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314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20090" indent="0">
              <a:buNone/>
              <a:defRPr sz="3145" b="1"/>
            </a:lvl2pPr>
            <a:lvl3pPr marL="1440180" indent="0">
              <a:buNone/>
              <a:defRPr sz="2835" b="1"/>
            </a:lvl3pPr>
            <a:lvl4pPr marL="2159635" indent="0">
              <a:buNone/>
              <a:defRPr sz="2520" b="1"/>
            </a:lvl4pPr>
            <a:lvl5pPr marL="2879725" indent="0">
              <a:buNone/>
              <a:defRPr sz="2520" b="1"/>
            </a:lvl5pPr>
            <a:lvl6pPr marL="3599815" indent="0">
              <a:buNone/>
              <a:defRPr sz="2520" b="1"/>
            </a:lvl6pPr>
            <a:lvl7pPr marL="4320540" indent="0">
              <a:buNone/>
              <a:defRPr sz="2520" b="1"/>
            </a:lvl7pPr>
            <a:lvl8pPr marL="5040630" indent="0">
              <a:buNone/>
              <a:defRPr sz="2520" b="1"/>
            </a:lvl8pPr>
            <a:lvl9pPr marL="5760720" indent="0">
              <a:buNone/>
              <a:defRPr sz="252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718649" y="4866470"/>
            <a:ext cx="6310507" cy="1153778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7365743" y="3731824"/>
            <a:ext cx="6310507" cy="100164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314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20090" indent="0">
              <a:buNone/>
              <a:defRPr sz="3145" b="1"/>
            </a:lvl2pPr>
            <a:lvl3pPr marL="1440180" indent="0">
              <a:buNone/>
              <a:defRPr sz="2835" b="1"/>
            </a:lvl3pPr>
            <a:lvl4pPr marL="2159635" indent="0">
              <a:buNone/>
              <a:defRPr sz="2520" b="1"/>
            </a:lvl4pPr>
            <a:lvl5pPr marL="2879725" indent="0">
              <a:buNone/>
              <a:defRPr sz="2520" b="1"/>
            </a:lvl5pPr>
            <a:lvl6pPr marL="3599815" indent="0">
              <a:buNone/>
              <a:defRPr sz="2520" b="1"/>
            </a:lvl6pPr>
            <a:lvl7pPr marL="4320540" indent="0">
              <a:buNone/>
              <a:defRPr sz="2520" b="1"/>
            </a:lvl7pPr>
            <a:lvl8pPr marL="5040630" indent="0">
              <a:buNone/>
              <a:defRPr sz="2520" b="1"/>
            </a:lvl8pPr>
            <a:lvl9pPr marL="5760720" indent="0">
              <a:buNone/>
              <a:defRPr sz="252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7365743" y="4866470"/>
            <a:ext cx="6310507" cy="1153778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649" y="1596958"/>
            <a:ext cx="12956950" cy="18520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718649" y="4082165"/>
            <a:ext cx="6181373" cy="1209530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52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7501168" y="4082165"/>
            <a:ext cx="6174431" cy="1209530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52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2089468" y="2400162"/>
            <a:ext cx="1233185" cy="1320089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441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080100" y="2400162"/>
            <a:ext cx="10830769" cy="13200891"/>
          </a:xfrm>
        </p:spPr>
        <p:txBody>
          <a:bodyPr vert="eaVert" lIns="46800" tIns="46800" rIns="46800" bIns="46800"/>
          <a:lstStyle>
            <a:lvl1pPr marL="360045" indent="-360045">
              <a:spcAft>
                <a:spcPts val="1000"/>
              </a:spcAft>
              <a:defRPr spc="300"/>
            </a:lvl1pPr>
            <a:lvl2pPr marL="1080135" indent="-360045">
              <a:defRPr spc="300"/>
            </a:lvl2pPr>
            <a:lvl3pPr marL="1799590" indent="-360045">
              <a:defRPr spc="300"/>
            </a:lvl3pPr>
            <a:lvl4pPr marL="2519680" indent="-360045">
              <a:defRPr spc="300"/>
            </a:lvl4pPr>
            <a:lvl5pPr marL="3239770" indent="-36004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718649" y="2031633"/>
            <a:ext cx="12961203" cy="1439152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416037" y="6520125"/>
            <a:ext cx="11574932" cy="267419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945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416037" y="9345512"/>
            <a:ext cx="11574932" cy="1237879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378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718649" y="1596958"/>
            <a:ext cx="12956950" cy="185209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718649" y="3912075"/>
            <a:ext cx="12956950" cy="12492181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722902" y="16574347"/>
            <a:ext cx="3189272" cy="831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57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861868" y="16574347"/>
            <a:ext cx="4677599" cy="831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57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0486327" y="16574347"/>
            <a:ext cx="3189272" cy="831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57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40180" rtl="0" eaLnBrk="1" fontAlgn="auto" latinLnBrk="0" hangingPunct="1">
        <a:lnSpc>
          <a:spcPct val="100000"/>
        </a:lnSpc>
        <a:spcBef>
          <a:spcPct val="0"/>
        </a:spcBef>
        <a:buNone/>
        <a:defRPr sz="567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360045" indent="-360045" algn="l" defTabSz="1440180" rtl="0" eaLnBrk="1" fontAlgn="auto" latinLnBrk="0" hangingPunct="1">
        <a:lnSpc>
          <a:spcPct val="130000"/>
        </a:lnSpc>
        <a:spcBef>
          <a:spcPct val="1000"/>
        </a:spcBef>
        <a:spcAft>
          <a:spcPts val="1000"/>
        </a:spcAft>
        <a:buFont typeface="Arial" panose="020B0604020202020204" pitchFamily="34" charset="0"/>
        <a:buChar char="●"/>
        <a:defRPr sz="28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080135" indent="-360045" algn="l" defTabSz="1440180" rtl="0" eaLnBrk="1" fontAlgn="auto" latinLnBrk="0" hangingPunct="1">
        <a:lnSpc>
          <a:spcPct val="120000"/>
        </a:lnSpc>
        <a:spcBef>
          <a:spcPct val="1000"/>
        </a:spcBef>
        <a:spcAft>
          <a:spcPts val="600"/>
        </a:spcAft>
        <a:buFont typeface="Arial" panose="020B0604020202020204" pitchFamily="34" charset="0"/>
        <a:buChar char="●"/>
        <a:tabLst>
          <a:tab pos="2534920" algn="l"/>
          <a:tab pos="2534920" algn="l"/>
          <a:tab pos="2534920" algn="l"/>
          <a:tab pos="2534920" algn="l"/>
        </a:tabLst>
        <a:defRPr sz="252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799590" indent="-360045" algn="l" defTabSz="1440180" rtl="0" eaLnBrk="1" fontAlgn="auto" latinLnBrk="0" hangingPunct="1">
        <a:lnSpc>
          <a:spcPct val="120000"/>
        </a:lnSpc>
        <a:spcBef>
          <a:spcPct val="1000"/>
        </a:spcBef>
        <a:spcAft>
          <a:spcPts val="600"/>
        </a:spcAft>
        <a:buFont typeface="Arial" panose="020B0604020202020204" pitchFamily="34" charset="0"/>
        <a:buChar char="●"/>
        <a:defRPr sz="252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2519680" indent="-360045" algn="l" defTabSz="144018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Wingdings" panose="05000000000000000000" charset="0"/>
        <a:buChar char=""/>
        <a:defRPr sz="22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3239770" indent="-360045" algn="l" defTabSz="144018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•"/>
        <a:defRPr sz="22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3960495" indent="-360045" algn="l" defTabSz="1440180" rtl="0" eaLnBrk="1" latinLnBrk="0" hangingPunct="1">
        <a:lnSpc>
          <a:spcPct val="90000"/>
        </a:lnSpc>
        <a:spcBef>
          <a:spcPct val="15800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80585" indent="-360045" algn="l" defTabSz="1440180" rtl="0" eaLnBrk="1" latinLnBrk="0" hangingPunct="1">
        <a:lnSpc>
          <a:spcPct val="90000"/>
        </a:lnSpc>
        <a:spcBef>
          <a:spcPct val="15800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400675" indent="-360045" algn="l" defTabSz="1440180" rtl="0" eaLnBrk="1" latinLnBrk="0" hangingPunct="1">
        <a:lnSpc>
          <a:spcPct val="90000"/>
        </a:lnSpc>
        <a:spcBef>
          <a:spcPct val="15800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20130" indent="-360045" algn="l" defTabSz="1440180" rtl="0" eaLnBrk="1" latinLnBrk="0" hangingPunct="1">
        <a:lnSpc>
          <a:spcPct val="90000"/>
        </a:lnSpc>
        <a:spcBef>
          <a:spcPct val="15800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40180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635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815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20540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40630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60720" algn="l" defTabSz="1440180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49958" y="2271355"/>
            <a:ext cx="1606174" cy="84468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Author Submission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6" name="直接箭头连接符 5"/>
          <p:cNvCxnSpPr>
            <a:stCxn id="4" idx="3"/>
            <a:endCxn id="7" idx="1"/>
          </p:cNvCxnSpPr>
          <p:nvPr/>
        </p:nvCxnSpPr>
        <p:spPr>
          <a:xfrm flipV="1">
            <a:off x="2756132" y="2691158"/>
            <a:ext cx="478790" cy="2540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234690" y="2112010"/>
            <a:ext cx="1731645" cy="11576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Editorial Initial Review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（</a:t>
            </a:r>
            <a:r>
              <a:rPr lang="en-US" altLang="zh-CN">
                <a:solidFill>
                  <a:schemeClr val="tx1"/>
                </a:solidFill>
              </a:rPr>
              <a:t>1-2 </a:t>
            </a:r>
            <a:r>
              <a:rPr lang="en-US" altLang="zh-CN">
                <a:solidFill>
                  <a:schemeClr val="tx1"/>
                </a:solidFill>
              </a:rPr>
              <a:t>days</a:t>
            </a:r>
            <a:r>
              <a:rPr lang="zh-CN" altLang="en-US">
                <a:solidFill>
                  <a:schemeClr val="tx1"/>
                </a:solidFill>
              </a:rPr>
              <a:t>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66287" y="1972220"/>
            <a:ext cx="2690928" cy="135911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1.Is the content suitable for this journal?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2.Is the article complete?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3.Is the format correct?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10" name="直接箭头连接符 9"/>
          <p:cNvCxnSpPr>
            <a:stCxn id="8" idx="3"/>
          </p:cNvCxnSpPr>
          <p:nvPr/>
        </p:nvCxnSpPr>
        <p:spPr>
          <a:xfrm>
            <a:off x="7657216" y="2651779"/>
            <a:ext cx="451558" cy="2540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108950" y="2112645"/>
            <a:ext cx="2075180" cy="10839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Peer Review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(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within 20 days</a:t>
            </a:r>
            <a:r>
              <a:rPr lang="en-US" altLang="zh-CN">
                <a:solidFill>
                  <a:schemeClr val="tx1"/>
                </a:solidFill>
              </a:rPr>
              <a:t>)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84830" y="1588618"/>
            <a:ext cx="3526723" cy="286240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1. Are there any political issues?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2. Are there new ideas or viewpoints?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3. Are there innovation and practical value?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4. Is the content correct? Are the data accurate? Are the conclusions reliable?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5. Is it suitable for publication?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048741" y="3370080"/>
            <a:ext cx="11432" cy="1485504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828361" y="4915284"/>
            <a:ext cx="1310851" cy="60017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Author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endCxn id="14" idx="3"/>
          </p:cNvCxnSpPr>
          <p:nvPr/>
        </p:nvCxnSpPr>
        <p:spPr>
          <a:xfrm flipH="1">
            <a:off x="8139212" y="5212512"/>
            <a:ext cx="2492776" cy="3176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692958" y="4463726"/>
            <a:ext cx="3176" cy="610968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H="1">
            <a:off x="12045091" y="4463726"/>
            <a:ext cx="6986" cy="52395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7135750" y="3800044"/>
            <a:ext cx="129179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No (Reject)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8800353" y="4775561"/>
            <a:ext cx="129179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No (Reject)</a:t>
            </a:r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11040110" y="5006975"/>
            <a:ext cx="1955800" cy="8128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Editorial Review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(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within 7 days</a:t>
            </a:r>
            <a:r>
              <a:rPr lang="en-US" altLang="zh-CN">
                <a:solidFill>
                  <a:schemeClr val="tx1"/>
                </a:solidFill>
              </a:rPr>
              <a:t>)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99800" y="6433820"/>
            <a:ext cx="1895475" cy="114681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Editor-in-Chief’s Final Review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(within 15 days)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12031119" y="5819619"/>
            <a:ext cx="6986" cy="52395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0847288" y="8127490"/>
            <a:ext cx="2333366" cy="69734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Editorial Processing (Finalization)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12010160" y="7580667"/>
            <a:ext cx="3811" cy="546823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7788584" y="5499808"/>
            <a:ext cx="3810" cy="297243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21" idx="1"/>
          </p:cNvCxnSpPr>
          <p:nvPr/>
        </p:nvCxnSpPr>
        <p:spPr>
          <a:xfrm flipH="1">
            <a:off x="7765088" y="8476086"/>
            <a:ext cx="3081705" cy="1460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7249405" y="5531034"/>
            <a:ext cx="6985" cy="1512570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endCxn id="19" idx="1"/>
          </p:cNvCxnSpPr>
          <p:nvPr/>
        </p:nvCxnSpPr>
        <p:spPr>
          <a:xfrm flipV="1">
            <a:off x="7385816" y="7007041"/>
            <a:ext cx="3714175" cy="14605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800353" y="5912229"/>
            <a:ext cx="129179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No (Reject)</a:t>
            </a:r>
            <a:endParaRPr lang="en-US" altLang="zh-CN"/>
          </a:p>
        </p:txBody>
      </p:sp>
      <p:cxnSp>
        <p:nvCxnSpPr>
          <p:cNvPr id="28" name="直接箭头连接符 27"/>
          <p:cNvCxnSpPr/>
          <p:nvPr/>
        </p:nvCxnSpPr>
        <p:spPr>
          <a:xfrm>
            <a:off x="11994285" y="8824652"/>
            <a:ext cx="44450" cy="6807835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928459" y="8099531"/>
            <a:ext cx="1605941" cy="5600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Archiving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34410" y="7021195"/>
            <a:ext cx="3423920" cy="262509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1.Original manuscript by the author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2.Manuscript after four rounds of proofreading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3.Peer review comments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4.Final review comments by the editor-in-chief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5.Suggestions for improvement on existing issues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2751047" y="8659618"/>
            <a:ext cx="635" cy="1056022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928459" y="9715633"/>
            <a:ext cx="1605941" cy="5600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Conclusion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80445" y="11158376"/>
            <a:ext cx="1369717" cy="66676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Self-check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05740" y="11176156"/>
            <a:ext cx="1605941" cy="66168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Expert Review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38" name="直接箭头连接符 37"/>
          <p:cNvCxnSpPr>
            <a:endCxn id="36" idx="0"/>
          </p:cNvCxnSpPr>
          <p:nvPr/>
        </p:nvCxnSpPr>
        <p:spPr>
          <a:xfrm flipH="1">
            <a:off x="2065871" y="10315090"/>
            <a:ext cx="232414" cy="84329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3140944" y="10320170"/>
            <a:ext cx="315600" cy="842024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928459" y="12707801"/>
            <a:ext cx="1605941" cy="5600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Distribution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>
            <a:off x="2336386" y="11841655"/>
            <a:ext cx="3810" cy="85662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3203175" y="11851815"/>
            <a:ext cx="3810" cy="85662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1953860" y="14141019"/>
            <a:ext cx="1605941" cy="65850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Printed Journal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2746602" y="13267888"/>
            <a:ext cx="3810" cy="85662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1953860" y="15674569"/>
            <a:ext cx="1605941" cy="57785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Printing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>
            <a:off x="2751682" y="14816043"/>
            <a:ext cx="3810" cy="85662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 flipV="1">
            <a:off x="3534650" y="12985943"/>
            <a:ext cx="789318" cy="444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4324353" y="12049930"/>
            <a:ext cx="3125520" cy="187709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1.Competent authorities and libraries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2.Subscribers and authors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3.Departments and offices within the university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4.Exchanging units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216119" y="15672664"/>
            <a:ext cx="1605941" cy="57785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One Proof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935797" y="15674569"/>
            <a:ext cx="1605941" cy="57785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Two Proofs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680876" y="15674569"/>
            <a:ext cx="1605941" cy="57785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Three Proofs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24353" y="15674569"/>
            <a:ext cx="1605941" cy="57785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Four Proofs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930294" y="14141019"/>
            <a:ext cx="5169618" cy="79693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 Printing House</a:t>
            </a:r>
            <a:endParaRPr lang="en-US" altLang="zh-CN">
              <a:solidFill>
                <a:schemeClr val="tx1"/>
              </a:solidFill>
            </a:endParaRPr>
          </a:p>
        </p:txBody>
      </p:sp>
      <p:cxnSp>
        <p:nvCxnSpPr>
          <p:cNvPr id="54" name="直接箭头连接符 53"/>
          <p:cNvCxnSpPr/>
          <p:nvPr/>
        </p:nvCxnSpPr>
        <p:spPr>
          <a:xfrm>
            <a:off x="10842983" y="14943045"/>
            <a:ext cx="592465" cy="69343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>
            <a:off x="8607747" y="14937965"/>
            <a:ext cx="592465" cy="69343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>
            <a:off x="6456332" y="14937965"/>
            <a:ext cx="592465" cy="69343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 flipV="1">
            <a:off x="5536837" y="14943045"/>
            <a:ext cx="701051" cy="66676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V="1">
            <a:off x="7695872" y="14969715"/>
            <a:ext cx="701051" cy="66676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 flipV="1">
            <a:off x="9931108" y="14957015"/>
            <a:ext cx="701051" cy="66676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>
            <a:endCxn id="52" idx="1"/>
          </p:cNvCxnSpPr>
          <p:nvPr/>
        </p:nvCxnSpPr>
        <p:spPr>
          <a:xfrm flipV="1">
            <a:off x="3560051" y="15963506"/>
            <a:ext cx="764552" cy="190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>
            <a:off x="5937529" y="15979382"/>
            <a:ext cx="743597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>
            <a:off x="8287067" y="15979382"/>
            <a:ext cx="643265" cy="571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endCxn id="49" idx="1"/>
          </p:cNvCxnSpPr>
          <p:nvPr/>
        </p:nvCxnSpPr>
        <p:spPr>
          <a:xfrm>
            <a:off x="10541988" y="15957791"/>
            <a:ext cx="674381" cy="381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806450" y="653415"/>
            <a:ext cx="13275310" cy="165461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WPS 演示</Application>
  <PresentationFormat>宽屏</PresentationFormat>
  <Paragraphs>69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万水千山</cp:lastModifiedBy>
  <cp:revision>171</cp:revision>
  <dcterms:created xsi:type="dcterms:W3CDTF">2019-06-19T02:08:00Z</dcterms:created>
  <dcterms:modified xsi:type="dcterms:W3CDTF">2026-01-05T02:32:31Z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02444A7766FA4DD2945BCADCC0D88E11_11</vt:lpwstr>
  </property>
</Properties>
</file>